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4" r:id="rId2"/>
    <p:sldId id="269" r:id="rId3"/>
    <p:sldId id="295" r:id="rId4"/>
    <p:sldId id="304" r:id="rId5"/>
    <p:sldId id="316" r:id="rId6"/>
    <p:sldId id="312" r:id="rId7"/>
    <p:sldId id="325" r:id="rId8"/>
    <p:sldId id="326" r:id="rId9"/>
    <p:sldId id="335" r:id="rId10"/>
    <p:sldId id="320" r:id="rId11"/>
    <p:sldId id="323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8" userDrawn="1">
          <p15:clr>
            <a:srgbClr val="A4A3A4"/>
          </p15:clr>
        </p15:guide>
        <p15:guide id="2" pos="7080" userDrawn="1">
          <p15:clr>
            <a:srgbClr val="A4A3A4"/>
          </p15:clr>
        </p15:guide>
        <p15:guide id="3" orient="horz" pos="3672" userDrawn="1">
          <p15:clr>
            <a:srgbClr val="A4A3A4"/>
          </p15:clr>
        </p15:guide>
        <p15:guide id="4" pos="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82" autoAdjust="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>
        <p:guide orient="horz" pos="648"/>
        <p:guide pos="7080"/>
        <p:guide orient="horz" pos="3672"/>
        <p:guide pos="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8078-F7AA-46AA-8316-759E9A70831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8290-D5E2-4C75-B7D5-3EA16F6AC1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BA99B-FE29-481C-B2EA-1D46899810A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34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168290-D5E2-4C75-B7D5-3EA16F6AC16F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206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E30F-054C-40C3-91E3-E511B37FB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F5B689-3994-450D-9510-E839AB594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9031F-A4E8-401D-AEC8-2E4FBC9D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EE24-7839-4DCF-8FE9-7F269A2A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4E095-F522-4393-B7EA-772E6D044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88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74CA-6BE3-410A-A07C-6B3DC2ED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2C31-90B1-49A8-A602-6B0A2B7FD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015C1-4B7A-4548-8FAB-13FBCDA0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311CA-D489-4719-9022-C9209B47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14568-5EB9-4409-9213-F3B55B86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99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949E4-FD55-4C1B-803D-BFDF4A44A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2A1C5-DE3E-4DB8-8FDE-869ED6BEB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1D4EB-DA67-4277-BA97-00D23DB5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4D194-030D-4392-A293-8836DDAD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F0E4-DAE2-4133-B377-67CD570E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77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BF80-3C56-496D-8926-AD4FC5FA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FD5B-5FEE-41F6-996E-7F7280A75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85015-8F39-41B2-9240-D54E3D08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A358-BB10-40F1-9C63-C3FE6341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7F1D7-A82F-4F54-A8D0-C7AF0E6C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717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9883-B9D4-4AC0-92DF-A6BC84097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01D94-1432-4E11-B9A9-30E69787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89C92-857C-4464-8655-EA8AB83E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027BA-033A-41F5-9E63-8F314AAB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C4B3F-28FF-4EE7-822E-A0BA9230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841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1DC2-AB34-4FBD-BA46-C2E34AD7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4D9DF-8C41-4E81-8479-0DB54731B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13EF9-7A7F-405B-8F44-7038A8220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0253F-A16C-4D90-9AAA-9B291DA5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12D31-E08E-4685-A55F-AC4918FD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6FFD-8574-453F-9615-D0A2795E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75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9321-24D6-46BB-96EF-353F5B74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A84E5-DDF1-4012-99D6-50C42FA75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93DB8-892B-4DF4-9386-2EA384946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3572F-CD9E-452E-ACEC-1EBEA879A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D6441-C703-41FF-89C9-AEE8E03FB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83B10-1F82-469F-907F-F0E52F93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D55CF8-6DC6-4055-A8A1-D36E6733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AC76A-EFFB-4C3C-85B7-ABD0F2C3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91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6435B-9B31-4F32-AE25-3ED70684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6EACD-287D-4A88-992D-74340A52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E4EE5C-5865-4390-A274-049AC1EA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2C9FC-F3CE-4813-8798-50C73122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27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37A97-6223-4326-9B7A-F96AA63E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410B6A-3820-4DDF-8FB2-963D9D6F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4230D-53F0-4665-8595-2823C6D8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688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7BA2-12B8-446E-9940-29C6EA0D9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3308-9D0F-4A42-9F81-309FD242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61976-5C26-419F-BF9F-BAE1EB6CB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381B2-BE7E-48A2-BE24-485EF770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81AAE-7DEA-4286-9FBF-FA845C06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9439E-9263-41D6-8782-98973FB5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7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6EA2C-7CD7-4D3E-8717-4BB5534A6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82043-D398-4B9B-A261-10E7820AA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EBD3D-C707-4BE4-81AD-6EA41EE2D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77212-D681-4C46-8E85-FCA0B97A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7D8-739A-4FBA-AFE3-0EFB75F0AE55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C8E93-FBDF-4139-A0F8-7442D4B1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2A4D7-59BC-4E2C-8B81-F38704F9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345F-31B7-47BB-92C8-5A1D2E6846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1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249055-B9F9-4F64-A940-759F68DB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47562-41A7-40CE-B69C-2E3E14A09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0135-E7E6-48F8-8836-A1D417E76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BE09-F948-4065-A622-F93A89D3FC50}" type="datetimeFigureOut">
              <a:rPr lang="en-IN" smtClean="0"/>
              <a:t>25-07-2021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7EF29-179D-445B-8324-061D34152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228D4-6DFF-482A-BB74-30539B5BC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ED35-EC43-4819-B8D8-2579028FA3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503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astr.gsu.edu/hbase/quantum/compdat.html#c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ttyimages.co.uk/detail/news-photo/portrait-of-the-american-physicist-arthur-compton-x-ray-news-photo/141551127" TargetMode="External"/><Relationship Id="rId4" Type="http://schemas.openxmlformats.org/officeDocument/2006/relationships/hyperlink" Target="https://upload.wikimedia.org/wikipedia/commons/d/d2/Broglie_Big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astr.gsu.edu/hbase/quantum/compdat.html#c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i.wikipedia.org/wiki/%E0%A4%9A%E0%A4%BF%E0%A4%A4%E0%A5%8D%E0%A4%B0:Compton-scattering.sv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01CEF-153D-4971-9F2B-B87413B5E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Compton Effect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793B1-50F6-43A9-AE79-4DA17F21E5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N" sz="2400" dirty="0"/>
              <a:t>Ashish M. Desai</a:t>
            </a:r>
          </a:p>
          <a:p>
            <a:r>
              <a:rPr lang="en-IN" sz="2400" dirty="0"/>
              <a:t> </a:t>
            </a:r>
            <a:r>
              <a:rPr lang="en-US" dirty="0"/>
              <a:t>Assistant Professor</a:t>
            </a:r>
          </a:p>
          <a:p>
            <a:r>
              <a:rPr lang="en-US" dirty="0"/>
              <a:t>Department of Physics</a:t>
            </a:r>
          </a:p>
          <a:p>
            <a:r>
              <a:rPr lang="en-US" dirty="0"/>
              <a:t>amd006@chowgules.ac.in</a:t>
            </a:r>
          </a:p>
          <a:p>
            <a:pPr marL="0" indent="0">
              <a:lnSpc>
                <a:spcPct val="100000"/>
              </a:lnSpc>
              <a:buNone/>
            </a:pP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839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A02A-BDB0-474B-9B8E-A0A60C882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206" y="1028700"/>
            <a:ext cx="10079294" cy="708049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Concept check-2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AB70-A7E0-4170-8DE9-994C87E0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206" y="1736749"/>
            <a:ext cx="10079294" cy="35757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 photon gets scattered of a neutron instead of an electron, then the shift in wavelength between the incident and scattered photon</a:t>
            </a:r>
          </a:p>
          <a:p>
            <a:pPr marL="514350" indent="-514350">
              <a:buAutoNum type="alphaUcPeriod"/>
            </a:pPr>
            <a:r>
              <a:rPr lang="en-US" sz="2000" dirty="0"/>
              <a:t>increases</a:t>
            </a:r>
          </a:p>
          <a:p>
            <a:pPr marL="514350" indent="-514350">
              <a:buAutoNum type="alphaUcPeriod"/>
            </a:pPr>
            <a:r>
              <a:rPr lang="en-US" sz="2000" dirty="0"/>
              <a:t>decreases</a:t>
            </a:r>
          </a:p>
          <a:p>
            <a:pPr marL="514350" indent="-514350">
              <a:buAutoNum type="alphaUcPeriod"/>
            </a:pPr>
            <a:r>
              <a:rPr lang="en-US" sz="2000" dirty="0"/>
              <a:t>remains same</a:t>
            </a:r>
          </a:p>
        </p:txBody>
      </p:sp>
    </p:spTree>
    <p:extLst>
      <p:ext uri="{BB962C8B-B14F-4D97-AF65-F5344CB8AC3E}">
        <p14:creationId xmlns:p14="http://schemas.microsoft.com/office/powerpoint/2010/main" val="176059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A02A-BDB0-474B-9B8E-A0A60C882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206" y="1028701"/>
            <a:ext cx="10079294" cy="487640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Concept check-3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AB70-A7E0-4170-8DE9-994C87E0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206" y="1545541"/>
            <a:ext cx="9960078" cy="42837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In an actual Compton effect experiment electrons in the metal have random  velocities (i.e. are only at rest on average). If we measure the intensity of scattered light at a fixed angle as a function of wavelength, what would we expect to observe.</a:t>
            </a:r>
          </a:p>
          <a:p>
            <a:pPr marL="0" indent="0" algn="just">
              <a:buNone/>
            </a:pPr>
            <a:endParaRPr lang="en-IN" sz="20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61B2DE4-2E5A-48B6-8B84-853FDFC9B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6311" y="3201644"/>
            <a:ext cx="3898490" cy="230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97853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A02A-BDB0-474B-9B8E-A0A60C882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74" y="1028701"/>
            <a:ext cx="10089126" cy="487640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Concept Check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AB70-A7E0-4170-8DE9-994C87E0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2046986"/>
            <a:ext cx="5506065" cy="323293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3600" dirty="0"/>
              <a:t>The existence of the unmodified component of the scattered radiation, which has the same wavelength as the incident radiation, is  due to the</a:t>
            </a:r>
          </a:p>
          <a:p>
            <a:pPr marL="0" indent="0" algn="just">
              <a:buNone/>
            </a:pPr>
            <a:endParaRPr lang="en-US" sz="3600" baseline="-25000" dirty="0"/>
          </a:p>
          <a:p>
            <a:pPr marL="342900" indent="-342900" algn="just">
              <a:buFont typeface="+mj-lt"/>
              <a:buAutoNum type="alphaUcPeriod"/>
            </a:pPr>
            <a:r>
              <a:rPr lang="en-US" sz="3600" dirty="0"/>
              <a:t>Scattering from a free electron having  low velocity.</a:t>
            </a:r>
            <a:endParaRPr lang="en-US" sz="3600" baseline="-25000" dirty="0"/>
          </a:p>
          <a:p>
            <a:pPr marL="342900" indent="-342900" algn="just">
              <a:buFont typeface="+mj-lt"/>
              <a:buAutoNum type="alphaUcPeriod"/>
            </a:pPr>
            <a:r>
              <a:rPr lang="en-US" sz="3600" dirty="0"/>
              <a:t>Scattering from a tightly bound electron.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n-US" sz="3600" dirty="0" err="1"/>
              <a:t>Unscattered</a:t>
            </a:r>
            <a:r>
              <a:rPr lang="en-US" sz="3600" dirty="0"/>
              <a:t> Radiation.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n-US" sz="3600" dirty="0"/>
              <a:t> Two of the above.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n-US" sz="3600" dirty="0"/>
              <a:t> All of the above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D2027B-F0D0-4678-B186-FEC09558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4929" y="1573161"/>
            <a:ext cx="4494572" cy="412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75BC307-4D23-4730-962D-C65A8EB0E65A}"/>
              </a:ext>
            </a:extLst>
          </p:cNvPr>
          <p:cNvSpPr txBox="1"/>
          <p:nvPr/>
        </p:nvSpPr>
        <p:spPr>
          <a:xfrm>
            <a:off x="6744930" y="5678129"/>
            <a:ext cx="43962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000" b="0" i="0" dirty="0">
                <a:solidFill>
                  <a:srgbClr val="000000"/>
                </a:solidFill>
                <a:effectLst/>
              </a:rPr>
              <a:t>“</a:t>
            </a:r>
            <a:r>
              <a:rPr lang="en-IN" sz="1000" b="0" dirty="0">
                <a:effectLst/>
                <a:cs typeface="Linux Libertine"/>
              </a:rPr>
              <a:t>Compton Scattering Data</a:t>
            </a:r>
            <a:r>
              <a:rPr lang="en-IN" sz="1000" b="0" dirty="0">
                <a:effectLst/>
              </a:rPr>
              <a:t>”</a:t>
            </a:r>
            <a:r>
              <a:rPr lang="en-IN" sz="1000" dirty="0"/>
              <a:t> by </a:t>
            </a:r>
            <a:r>
              <a:rPr lang="en-US" sz="1000" b="0" dirty="0">
                <a:effectLst/>
              </a:rPr>
              <a:t>Rod Nave, Georgia State University</a:t>
            </a:r>
            <a:r>
              <a:rPr lang="en-IN" sz="1000" b="0" strike="noStrike" dirty="0">
                <a:effectLst/>
              </a:rPr>
              <a:t>, is retrieved from </a:t>
            </a:r>
            <a:r>
              <a:rPr lang="en-IN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http://hyperphysics.phyastr.gsu.edu/hbase/quantum/ compdat.html#c1</a:t>
            </a:r>
            <a:r>
              <a:rPr lang="en-IN" sz="1000" dirty="0"/>
              <a:t> is used with permission of the author.</a:t>
            </a:r>
            <a:endParaRPr lang="en-IN" sz="1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45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230" y="1352766"/>
            <a:ext cx="10202270" cy="70804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Outline</a:t>
            </a:r>
            <a:endParaRPr lang="en-IN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805" y="2060815"/>
            <a:ext cx="10085695" cy="3768485"/>
          </a:xfrm>
        </p:spPr>
        <p:txBody>
          <a:bodyPr>
            <a:normAutofit/>
          </a:bodyPr>
          <a:lstStyle/>
          <a:p>
            <a:r>
              <a:rPr lang="en-US" sz="2400" dirty="0"/>
              <a:t>Introduction</a:t>
            </a:r>
          </a:p>
          <a:p>
            <a:endParaRPr lang="en-US" sz="2400" dirty="0"/>
          </a:p>
          <a:p>
            <a:r>
              <a:rPr lang="en-US" sz="2400" dirty="0"/>
              <a:t>Experimental demonstration of the Compton effect</a:t>
            </a:r>
          </a:p>
          <a:p>
            <a:endParaRPr lang="en-US" sz="2400" dirty="0"/>
          </a:p>
          <a:p>
            <a:r>
              <a:rPr lang="en-US" sz="2400" dirty="0"/>
              <a:t>Equation of Compton Shift</a:t>
            </a:r>
          </a:p>
          <a:p>
            <a:endParaRPr lang="en-US" sz="2400" dirty="0"/>
          </a:p>
          <a:p>
            <a:r>
              <a:rPr lang="en-US" sz="2400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18B10-B73D-4353-A959-EC132695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63559"/>
            <a:ext cx="10286999" cy="708049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A3B3-442B-45E6-B762-7A20BB581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542" y="1886534"/>
            <a:ext cx="9998305" cy="3907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Learner will be able to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understand the experimental arrangement and results of the Compton effect.</a:t>
            </a:r>
            <a:endParaRPr lang="en-IN" sz="2400" dirty="0"/>
          </a:p>
          <a:p>
            <a:endParaRPr lang="en-US" sz="2000" dirty="0"/>
          </a:p>
          <a:p>
            <a:r>
              <a:rPr lang="en-US" sz="2000" dirty="0"/>
              <a:t>understand the equation of Compton shift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950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1044" y="753333"/>
            <a:ext cx="10128455" cy="70804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+mn-lt"/>
                <a:cs typeface="Times New Roman" panose="02020603050405020304" pitchFamily="18" charset="0"/>
              </a:rPr>
              <a:t>Introduction to Compton Effect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33691" y="1759975"/>
            <a:ext cx="7389199" cy="423647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8000" dirty="0"/>
              <a:t>Arthur Holly Compton in 1923 assumed that  a photon not only carries a quantity of energy h</a:t>
            </a:r>
            <a:r>
              <a:rPr lang="el-GR" sz="8000" dirty="0"/>
              <a:t>ν</a:t>
            </a:r>
            <a:r>
              <a:rPr lang="en-US" sz="8000" dirty="0"/>
              <a:t>, but it also has certain momentum like a material particle.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8000" dirty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8000" dirty="0"/>
              <a:t>If a photon of energy h</a:t>
            </a:r>
            <a:r>
              <a:rPr lang="el-GR" sz="8000" dirty="0"/>
              <a:t>ν</a:t>
            </a:r>
            <a:r>
              <a:rPr lang="en-US" sz="8000" dirty="0"/>
              <a:t> strikes an electron it will transfer kinetic energy to the electron and will itself loose energy. The scattered photon will hence have a smaller  energy h</a:t>
            </a:r>
            <a:r>
              <a:rPr lang="el-GR" sz="8000" dirty="0"/>
              <a:t>ν</a:t>
            </a:r>
            <a:r>
              <a:rPr lang="en-US" sz="8000" dirty="0"/>
              <a:t>’ and higher wavelength than that of the incident photon.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8000" dirty="0"/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sz="8000" dirty="0"/>
              <a:t>The observed change in frequency or wavelength of a scattered photon is known as Compton shift.</a:t>
            </a:r>
          </a:p>
          <a:p>
            <a:pPr lvl="0"/>
            <a:endParaRPr lang="en-IN" dirty="0"/>
          </a:p>
          <a:p>
            <a:pPr lvl="0"/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F01CED-D9A3-42C2-9CEA-203E95F67E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658" y="1759975"/>
            <a:ext cx="2016841" cy="25085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065747-CBB6-4627-AE3D-AC4836DDF843}"/>
              </a:ext>
            </a:extLst>
          </p:cNvPr>
          <p:cNvSpPr txBox="1"/>
          <p:nvPr/>
        </p:nvSpPr>
        <p:spPr>
          <a:xfrm>
            <a:off x="9222659" y="4826898"/>
            <a:ext cx="20168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000" dirty="0">
                <a:effectLst/>
              </a:rPr>
              <a:t>“</a:t>
            </a:r>
            <a:r>
              <a:rPr lang="en-IN" sz="1000" b="0" i="0" dirty="0">
                <a:effectLst/>
              </a:rPr>
              <a:t>Arthur Compton</a:t>
            </a:r>
            <a:r>
              <a:rPr lang="en-IN" sz="1000" u="none" strike="noStrike" dirty="0">
                <a:effectLst/>
                <a:hlinkClick r:id="rId4" tooltip="Broglie Big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.jpg</a:t>
            </a:r>
            <a:r>
              <a:rPr lang="en-IN" sz="1000" dirty="0">
                <a:effectLst/>
              </a:rPr>
              <a:t>”</a:t>
            </a:r>
            <a:r>
              <a:rPr lang="en-IN" sz="1000" dirty="0"/>
              <a:t> by </a:t>
            </a:r>
            <a:r>
              <a:rPr lang="en-IN" sz="1000" dirty="0">
                <a:effectLst/>
              </a:rPr>
              <a:t>Unknown author</a:t>
            </a:r>
            <a:r>
              <a:rPr lang="en-IN" sz="1000" strike="noStrike" dirty="0">
                <a:effectLst/>
              </a:rPr>
              <a:t>, is retrieved from, </a:t>
            </a:r>
            <a:r>
              <a:rPr lang="en-IN" sz="1000" b="0" i="0" u="sng" dirty="0"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http://www.gettyimages.co.uk/detail/news-photo/portrait-of-the-american-physicist-arthur-compton-x-ray-news-photo/141551127</a:t>
            </a:r>
            <a:r>
              <a:rPr lang="en-IN" sz="1000" b="0" i="0" u="sng" dirty="0">
                <a:effectLst/>
              </a:rPr>
              <a:t> </a:t>
            </a:r>
            <a:r>
              <a:rPr lang="en-IN" sz="1000" dirty="0"/>
              <a:t>l</a:t>
            </a:r>
            <a:r>
              <a:rPr lang="en-IN" sz="1000" dirty="0">
                <a:effectLst/>
              </a:rPr>
              <a:t>icenced by CC- BT-SA 4.0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994707-10E8-4218-9686-8A4D939639C8}"/>
              </a:ext>
            </a:extLst>
          </p:cNvPr>
          <p:cNvSpPr txBox="1"/>
          <p:nvPr/>
        </p:nvSpPr>
        <p:spPr>
          <a:xfrm>
            <a:off x="9222658" y="4367017"/>
            <a:ext cx="2016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/>
              <a:t>Arthur Compton</a:t>
            </a:r>
          </a:p>
        </p:txBody>
      </p:sp>
    </p:spTree>
    <p:extLst>
      <p:ext uri="{BB962C8B-B14F-4D97-AF65-F5344CB8AC3E}">
        <p14:creationId xmlns:p14="http://schemas.microsoft.com/office/powerpoint/2010/main" val="217228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3011-D431-441C-89E2-C123973B4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28701"/>
            <a:ext cx="10287000" cy="436306"/>
          </a:xfrm>
        </p:spPr>
        <p:txBody>
          <a:bodyPr>
            <a:noAutofit/>
          </a:bodyPr>
          <a:lstStyle/>
          <a:p>
            <a:r>
              <a:rPr lang="en-IN" sz="2800" b="1" dirty="0">
                <a:latin typeface="+mn-lt"/>
              </a:rPr>
              <a:t>Experimental demonstration of Compton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21E3-3826-4721-B40C-78A57248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039" y="1746181"/>
            <a:ext cx="4827638" cy="357571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/>
              <a:t>A monochromatic X-ray is directed at the target and scattered X-rays are determined at various angles </a:t>
            </a:r>
            <a:r>
              <a:rPr lang="el-GR" sz="2000" dirty="0"/>
              <a:t>θ</a:t>
            </a:r>
            <a:r>
              <a:rPr lang="en-US" sz="2000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000" dirty="0"/>
          </a:p>
          <a:p>
            <a:pPr algn="just">
              <a:lnSpc>
                <a:spcPct val="100000"/>
              </a:lnSpc>
            </a:pPr>
            <a:r>
              <a:rPr lang="en-US" sz="2000" dirty="0"/>
              <a:t>The distributions of intensity of the scattered X – rays are plotted as a function of their wavelength at different scattering angles. </a:t>
            </a:r>
            <a:endParaRPr lang="en-US" sz="2000" dirty="0"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8703C77-4C6D-4557-BF65-C994807FF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553496"/>
            <a:ext cx="5143501" cy="41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A4F0CE-CB13-427D-9029-EEF19BFA1961}"/>
              </a:ext>
            </a:extLst>
          </p:cNvPr>
          <p:cNvSpPr txBox="1"/>
          <p:nvPr/>
        </p:nvSpPr>
        <p:spPr>
          <a:xfrm>
            <a:off x="6096000" y="5696472"/>
            <a:ext cx="51435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000" b="0" i="0" dirty="0">
                <a:solidFill>
                  <a:srgbClr val="000000"/>
                </a:solidFill>
                <a:effectLst/>
              </a:rPr>
              <a:t>“</a:t>
            </a:r>
            <a:r>
              <a:rPr lang="en-IN" sz="1000" b="0" dirty="0">
                <a:effectLst/>
                <a:cs typeface="Linux Libertine"/>
              </a:rPr>
              <a:t>Compton Scattering Data</a:t>
            </a:r>
            <a:r>
              <a:rPr lang="en-IN" sz="1000" b="0" dirty="0">
                <a:effectLst/>
              </a:rPr>
              <a:t>”</a:t>
            </a:r>
            <a:r>
              <a:rPr lang="en-IN" sz="1000" dirty="0"/>
              <a:t> by </a:t>
            </a:r>
            <a:r>
              <a:rPr lang="en-US" sz="1000" b="0" dirty="0">
                <a:effectLst/>
              </a:rPr>
              <a:t>Rod Nave, Georgia State University</a:t>
            </a:r>
            <a:r>
              <a:rPr lang="en-IN" sz="1000" b="0" strike="noStrike" dirty="0">
                <a:effectLst/>
              </a:rPr>
              <a:t>, is retrieved from </a:t>
            </a:r>
            <a:r>
              <a:rPr lang="en-IN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http://hyperphysics.phyastr.gsu.edu/hbase/quantum/ compdat.html#c1</a:t>
            </a:r>
            <a:r>
              <a:rPr lang="en-IN" sz="1000" dirty="0"/>
              <a:t>  used with permission of the author.</a:t>
            </a:r>
            <a:endParaRPr lang="en-IN" sz="1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661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AFC6-087E-4177-A6BD-7B7DBBD85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28700"/>
            <a:ext cx="10286997" cy="625457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Equation of Compton Shift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CFF54C-1A20-45BF-B066-7CFB8B65DD31}"/>
              </a:ext>
            </a:extLst>
          </p:cNvPr>
          <p:cNvSpPr txBox="1"/>
          <p:nvPr/>
        </p:nvSpPr>
        <p:spPr>
          <a:xfrm>
            <a:off x="7787336" y="4740068"/>
            <a:ext cx="345215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000" dirty="0">
                <a:effectLst/>
              </a:rPr>
              <a:t>“</a:t>
            </a:r>
            <a:r>
              <a:rPr lang="hi-IN" sz="1000" dirty="0">
                <a:effectLst/>
                <a:cs typeface="Linux Libertine"/>
              </a:rPr>
              <a:t>Compton-scattering.svg</a:t>
            </a:r>
            <a:r>
              <a:rPr lang="en-IN" sz="1000" dirty="0">
                <a:effectLst/>
              </a:rPr>
              <a:t>”</a:t>
            </a:r>
            <a:r>
              <a:rPr lang="en-IN" sz="1000" dirty="0"/>
              <a:t> by </a:t>
            </a:r>
            <a:r>
              <a:rPr lang="en-IN" sz="1000" dirty="0" err="1"/>
              <a:t>Jabberwok</a:t>
            </a:r>
            <a:r>
              <a:rPr lang="en-IN" sz="1000" u="none" strike="noStrike" dirty="0">
                <a:effectLst/>
              </a:rPr>
              <a:t>, is retrieved from, </a:t>
            </a:r>
            <a:r>
              <a:rPr lang="en-IN" sz="1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https://hi.wikipedia.org/wiki/%E0%A4%9A%E0%A4%BF%E0%A4%A4%E0%A5%8D%E0%A4%B0:Compton-scattering.svg</a:t>
            </a:r>
            <a:r>
              <a:rPr lang="en-IN" sz="1000" dirty="0"/>
              <a:t> is l</a:t>
            </a:r>
            <a:r>
              <a:rPr lang="en-IN" sz="1000" dirty="0">
                <a:effectLst/>
              </a:rPr>
              <a:t>icenced by CC- BT-SA 3.0</a:t>
            </a:r>
          </a:p>
          <a:p>
            <a:endParaRPr lang="en-IN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217749-49AE-47A9-9D05-5E5619F7A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336" y="1927123"/>
            <a:ext cx="3452159" cy="21109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38741C-7A3C-485D-BFA1-C38A56CA7776}"/>
                  </a:ext>
                </a:extLst>
              </p:cNvPr>
              <p:cNvSpPr txBox="1"/>
              <p:nvPr/>
            </p:nvSpPr>
            <p:spPr>
              <a:xfrm>
                <a:off x="1120877" y="1715289"/>
                <a:ext cx="6371304" cy="4114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IN" sz="2000" dirty="0"/>
                  <a:t>An X-ray photon of wavelength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000" dirty="0"/>
                  <a:t>strikes a free electron at rest.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IN" sz="2000" dirty="0"/>
                  <a:t>After collision, the photon is scattered at an angle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000" dirty="0"/>
                  <a:t>with increased wavelength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N" sz="2000" dirty="0"/>
              </a:p>
              <a:p>
                <a:pPr algn="just"/>
                <a:endParaRPr lang="en-IN" sz="20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IN" sz="2000" dirty="0"/>
                  <a:t>The Compton shift is given as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N" sz="20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en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IN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(1−</m:t>
                      </m:r>
                      <m:func>
                        <m:funcPr>
                          <m:ctrlP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I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IN" sz="2000" dirty="0"/>
              </a:p>
              <a:p>
                <a:pPr algn="just"/>
                <a:endParaRPr lang="en-IN" sz="20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sz="2000" dirty="0"/>
                  <a:t> is the rest mass of electron. </a:t>
                </a:r>
              </a:p>
              <a:p>
                <a:pPr algn="just"/>
                <a:endParaRPr lang="en-IN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F38741C-7A3C-485D-BFA1-C38A56CA7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77" y="1715289"/>
                <a:ext cx="6371304" cy="4114460"/>
              </a:xfrm>
              <a:prstGeom prst="rect">
                <a:avLst/>
              </a:prstGeom>
              <a:blipFill>
                <a:blip r:embed="rId5"/>
                <a:stretch>
                  <a:fillRect l="-861" t="-741" r="-95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23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E623-ED8F-41D6-A688-93E4BA060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74" y="1028700"/>
            <a:ext cx="10089126" cy="708049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440-F7F3-427D-8D75-0A7D10C88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374" y="1929524"/>
            <a:ext cx="10089126" cy="3899776"/>
          </a:xfrm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rgbClr val="000000"/>
                </a:solidFill>
                <a:effectLst/>
              </a:rPr>
              <a:t>Classical wave theory of light failed to explain the scattering of X-rays from electrons.</a:t>
            </a:r>
          </a:p>
          <a:p>
            <a:pPr>
              <a:lnSpc>
                <a:spcPct val="100000"/>
              </a:lnSpc>
            </a:pPr>
            <a:endParaRPr lang="en-US" sz="200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</a:pPr>
            <a:endParaRPr lang="en-US" sz="200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en-US" sz="2000" i="0" dirty="0">
                <a:solidFill>
                  <a:srgbClr val="000000"/>
                </a:solidFill>
                <a:effectLst/>
              </a:rPr>
              <a:t>Compton by </a:t>
            </a:r>
            <a:r>
              <a:rPr lang="en-US" sz="2000" dirty="0">
                <a:solidFill>
                  <a:srgbClr val="000000"/>
                </a:solidFill>
              </a:rPr>
              <a:t>assuming particle nature of light and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applying conservation of energy and conservation of momentum to the collision between the photon and the electron obtained the equation of the Compton shift that explained the experimental data.</a:t>
            </a:r>
          </a:p>
          <a:p>
            <a:endParaRPr lang="en-US" sz="2000" i="0" dirty="0">
              <a:solidFill>
                <a:srgbClr val="000000"/>
              </a:solidFill>
              <a:effectLst/>
            </a:endParaRPr>
          </a:p>
          <a:p>
            <a:endParaRPr lang="en-US" sz="2000" i="0" dirty="0">
              <a:solidFill>
                <a:srgbClr val="000000"/>
              </a:solidFill>
              <a:effectLst/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The results of Compton effect further confirmed the particle nature of light.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4019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124" y="900008"/>
            <a:ext cx="9937751" cy="708049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References</a:t>
            </a:r>
            <a:endParaRPr lang="en-IN" sz="2800" b="1" dirty="0">
              <a:latin typeface="+mn-lt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48EE737-9B86-4637-8554-A40031550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3" y="2060848"/>
            <a:ext cx="10045601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Beiser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A. (1969).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Perspectives of Modern Physics.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Singapore: McGraw-Hill Book Company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Eisberg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R., &amp; Resnick, R. (2010). 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Quantum Physics of Atoms, Molecules, Solids, Nuclei and Particles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(2nd ed.). New Delhi: Wiley India Pvt Ltd.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8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BA02A-BDB0-474B-9B8E-A0A60C882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206" y="1028700"/>
            <a:ext cx="10079294" cy="708049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+mn-lt"/>
              </a:rPr>
              <a:t>Concept check-1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1AB70-A7E0-4170-8DE9-994C87E00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206" y="1736749"/>
            <a:ext cx="10079294" cy="35757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change in wavelength in Compton scattering depends on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scattering.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Atomic number of scatterer.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Wavelength of incident X rays.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of scatterer.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2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15105</TotalTime>
  <Words>734</Words>
  <Application>Microsoft Office PowerPoint</Application>
  <PresentationFormat>Widescreen</PresentationFormat>
  <Paragraphs>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Compton Effect</vt:lpstr>
      <vt:lpstr>Outline</vt:lpstr>
      <vt:lpstr>Learning Outcomes</vt:lpstr>
      <vt:lpstr>Introduction to Compton Effect</vt:lpstr>
      <vt:lpstr>Experimental demonstration of Compton effect</vt:lpstr>
      <vt:lpstr>Equation of Compton Shift</vt:lpstr>
      <vt:lpstr>Conclusion</vt:lpstr>
      <vt:lpstr>References</vt:lpstr>
      <vt:lpstr>Concept check-1</vt:lpstr>
      <vt:lpstr>Concept check-2</vt:lpstr>
      <vt:lpstr>Concept check-3</vt:lpstr>
      <vt:lpstr>Concept Check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GAUNKARI  SYSTEM</dc:title>
  <dc:creator>admin</dc:creator>
  <cp:lastModifiedBy>Ashish Desai</cp:lastModifiedBy>
  <cp:revision>298</cp:revision>
  <dcterms:created xsi:type="dcterms:W3CDTF">2020-07-07T14:33:37Z</dcterms:created>
  <dcterms:modified xsi:type="dcterms:W3CDTF">2021-07-25T02:20:00Z</dcterms:modified>
</cp:coreProperties>
</file>